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69" r:id="rId3"/>
    <p:sldId id="258" r:id="rId4"/>
    <p:sldId id="259" r:id="rId5"/>
    <p:sldId id="260" r:id="rId6"/>
    <p:sldId id="270" r:id="rId7"/>
    <p:sldId id="271" r:id="rId8"/>
    <p:sldId id="272" r:id="rId9"/>
    <p:sldId id="273" r:id="rId10"/>
    <p:sldId id="261" r:id="rId11"/>
    <p:sldId id="263" r:id="rId12"/>
    <p:sldId id="262" r:id="rId13"/>
    <p:sldId id="265" r:id="rId14"/>
    <p:sldId id="264" r:id="rId15"/>
    <p:sldId id="267" r:id="rId16"/>
    <p:sldId id="266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92"/>
    <p:restoredTop sz="74094"/>
  </p:normalViewPr>
  <p:slideViewPr>
    <p:cSldViewPr snapToGrid="0" snapToObjects="1">
      <p:cViewPr>
        <p:scale>
          <a:sx n="81" d="100"/>
          <a:sy n="81" d="100"/>
        </p:scale>
        <p:origin x="968" y="-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000E7-FEDD-8A4A-95B9-8AD8ECB8C01A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1B36D-3ACF-5047-8C1C-68FBD90F9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05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Disp</a:t>
            </a:r>
            <a:r>
              <a:rPr lang="en-US" dirty="0" smtClean="0"/>
              <a:t> displays</a:t>
            </a:r>
            <a:r>
              <a:rPr lang="en-US" baseline="0" dirty="0" smtClean="0"/>
              <a:t> message at end</a:t>
            </a:r>
          </a:p>
          <a:p>
            <a:r>
              <a:rPr lang="en-US" baseline="0" dirty="0" smtClean="0"/>
              <a:t>Can also give </a:t>
            </a:r>
            <a:r>
              <a:rPr lang="en-US" baseline="0" dirty="0" err="1" smtClean="0"/>
              <a:t>maxiter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1B36D-3ACF-5047-8C1C-68FBD90F95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7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0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2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8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6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0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1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33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4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31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26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doellma@nd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763"/>
            <a:ext cx="10515600" cy="5129212"/>
          </a:xfrm>
        </p:spPr>
        <p:txBody>
          <a:bodyPr>
            <a:normAutofit/>
          </a:bodyPr>
          <a:lstStyle/>
          <a:p>
            <a:r>
              <a:rPr lang="en-US" dirty="0" smtClean="0"/>
              <a:t>Meredith Doellman</a:t>
            </a:r>
          </a:p>
          <a:p>
            <a:r>
              <a:rPr lang="en-US" dirty="0" smtClean="0"/>
              <a:t>Office: </a:t>
            </a:r>
            <a:r>
              <a:rPr lang="en-US" dirty="0"/>
              <a:t>290E Galvin Life Sciences </a:t>
            </a:r>
            <a:r>
              <a:rPr lang="en-US" dirty="0" smtClean="0"/>
              <a:t>Center</a:t>
            </a:r>
          </a:p>
          <a:p>
            <a:r>
              <a:rPr lang="en-US" dirty="0" smtClean="0"/>
              <a:t>Email: </a:t>
            </a:r>
            <a:r>
              <a:rPr lang="en-US" u="sng" dirty="0" smtClean="0">
                <a:hlinkClick r:id="rId2"/>
              </a:rPr>
              <a:t>mdoellma@nd.edu</a:t>
            </a:r>
            <a:endParaRPr lang="en-US" u="sng" dirty="0" smtClean="0"/>
          </a:p>
          <a:p>
            <a:r>
              <a:rPr lang="en-US" dirty="0"/>
              <a:t> </a:t>
            </a:r>
            <a:r>
              <a:rPr lang="en-US" dirty="0" smtClean="0"/>
              <a:t>Office hours: </a:t>
            </a:r>
          </a:p>
          <a:p>
            <a:pPr lvl="1"/>
            <a:r>
              <a:rPr lang="en-US" dirty="0" smtClean="0"/>
              <a:t>3:00-5:00pm Thursday, Jordan Cafe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ppointment by email</a:t>
            </a:r>
          </a:p>
        </p:txBody>
      </p:sp>
    </p:spTree>
    <p:extLst>
      <p:ext uri="{BB962C8B-B14F-4D97-AF65-F5344CB8AC3E}">
        <p14:creationId xmlns:p14="http://schemas.microsoft.com/office/powerpoint/2010/main" val="17611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custom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>
                <a:solidFill>
                  <a:srgbClr val="FF0000"/>
                </a:solidFill>
              </a:rPr>
              <a:t>def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functionName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do stuff here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result=</a:t>
            </a:r>
            <a:r>
              <a:rPr lang="en-US" i="1" dirty="0" smtClean="0"/>
              <a:t>do final stuff here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result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3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nllike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“unpack” arguments, assign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expected value (model equation)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negative log likelihood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negative log likelihood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27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/>
              <a:t>nllike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dirty="0" err="1"/>
              <a:t>p,obs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B0=p[0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B1=p[1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sigma=p[2]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expected=B0+B1*</a:t>
            </a:r>
            <a:r>
              <a:rPr lang="en-US" dirty="0" err="1" smtClean="0"/>
              <a:t>obs.x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nll</a:t>
            </a:r>
            <a:r>
              <a:rPr lang="en-US" dirty="0"/>
              <a:t>=-1*norm(</a:t>
            </a:r>
            <a:r>
              <a:rPr lang="en-US" dirty="0" err="1"/>
              <a:t>expected,sigma</a:t>
            </a:r>
            <a:r>
              <a:rPr lang="en-US" dirty="0"/>
              <a:t>).</a:t>
            </a:r>
            <a:r>
              <a:rPr lang="en-US" dirty="0" err="1"/>
              <a:t>logpdf</a:t>
            </a:r>
            <a:r>
              <a:rPr lang="en-US" dirty="0"/>
              <a:t>(</a:t>
            </a:r>
            <a:r>
              <a:rPr lang="en-US" dirty="0" err="1"/>
              <a:t>obs.y</a:t>
            </a:r>
            <a:r>
              <a:rPr lang="en-US" dirty="0"/>
              <a:t>).sum()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/>
              <a:t>nll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0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functions (from Wed. Lecture)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smtClean="0"/>
              <a:t>function</a:t>
            </a:r>
            <a:r>
              <a:rPr lang="en-US" dirty="0" smtClean="0"/>
              <a:t>=</a:t>
            </a:r>
            <a:r>
              <a:rPr lang="en-US" b="1" dirty="0" smtClean="0"/>
              <a:t>-</a:t>
            </a:r>
            <a:r>
              <a:rPr lang="en-US" b="1" dirty="0"/>
              <a:t>1</a:t>
            </a:r>
            <a:r>
              <a:rPr lang="en-US" dirty="0"/>
              <a:t>*</a:t>
            </a:r>
            <a:r>
              <a:rPr lang="en-US" b="1" dirty="0">
                <a:solidFill>
                  <a:srgbClr val="FF0000"/>
                </a:solidFill>
              </a:rPr>
              <a:t>norm(</a:t>
            </a:r>
            <a:r>
              <a:rPr lang="en-US" i="1" dirty="0" err="1"/>
              <a:t>expected</a:t>
            </a:r>
            <a:r>
              <a:rPr lang="en-US" b="1" dirty="0" err="1">
                <a:solidFill>
                  <a:srgbClr val="FF0000"/>
                </a:solidFill>
              </a:rPr>
              <a:t>,</a:t>
            </a:r>
            <a:r>
              <a:rPr lang="en-US" i="1" dirty="0" err="1"/>
              <a:t>sigma</a:t>
            </a:r>
            <a:r>
              <a:rPr lang="en-US" b="1" dirty="0">
                <a:solidFill>
                  <a:srgbClr val="FF0000"/>
                </a:solidFill>
              </a:rPr>
              <a:t>)</a:t>
            </a:r>
            <a:r>
              <a:rPr lang="en-US" b="1" dirty="0">
                <a:solidFill>
                  <a:srgbClr val="00B0F0"/>
                </a:solidFill>
              </a:rPr>
              <a:t>.</a:t>
            </a:r>
            <a:r>
              <a:rPr lang="en-US" b="1" dirty="0" err="1" smtClean="0">
                <a:solidFill>
                  <a:srgbClr val="00B0F0"/>
                </a:solidFill>
              </a:rPr>
              <a:t>logpdf</a:t>
            </a:r>
            <a:r>
              <a:rPr lang="en-US" b="1" dirty="0" smtClean="0">
                <a:solidFill>
                  <a:srgbClr val="00B0F0"/>
                </a:solidFill>
              </a:rPr>
              <a:t>(</a:t>
            </a:r>
            <a:r>
              <a:rPr lang="en-US" i="1" dirty="0" smtClean="0"/>
              <a:t>y</a:t>
            </a:r>
            <a:r>
              <a:rPr lang="en-US" b="1" dirty="0">
                <a:solidFill>
                  <a:srgbClr val="00B0F0"/>
                </a:solidFill>
              </a:rPr>
              <a:t>)</a:t>
            </a:r>
            <a:r>
              <a:rPr lang="en-US" b="1" dirty="0">
                <a:solidFill>
                  <a:srgbClr val="7030A0"/>
                </a:solidFill>
              </a:rPr>
              <a:t>.sum</a:t>
            </a:r>
            <a:r>
              <a:rPr lang="en-US" b="1" dirty="0" smtClean="0">
                <a:solidFill>
                  <a:srgbClr val="7030A0"/>
                </a:solidFill>
              </a:rPr>
              <a:t>()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initialVals</a:t>
            </a:r>
            <a:r>
              <a:rPr lang="en-US" dirty="0" smtClean="0"/>
              <a:t>=</a:t>
            </a:r>
            <a:r>
              <a:rPr lang="en-US" b="1" dirty="0" err="1" smtClean="0">
                <a:solidFill>
                  <a:srgbClr val="FF0000"/>
                </a:solidFill>
              </a:rPr>
              <a:t>numpy.array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b="1" dirty="0" smtClean="0"/>
              <a:t>[</a:t>
            </a:r>
            <a:r>
              <a:rPr lang="en-US" i="1" dirty="0" smtClean="0"/>
              <a:t>list as long as # parameters in model</a:t>
            </a:r>
            <a:r>
              <a:rPr lang="en-US" b="1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fit=</a:t>
            </a:r>
            <a:r>
              <a:rPr lang="en-US" b="1" dirty="0" smtClean="0">
                <a:solidFill>
                  <a:srgbClr val="FF0000"/>
                </a:solidFill>
              </a:rPr>
              <a:t>minimize</a:t>
            </a:r>
            <a:r>
              <a:rPr lang="en-US" b="1" i="1" dirty="0" smtClean="0">
                <a:solidFill>
                  <a:srgbClr val="FF0000"/>
                </a:solidFill>
              </a:rPr>
              <a:t>(</a:t>
            </a:r>
            <a:r>
              <a:rPr lang="en-US" i="1" dirty="0" smtClean="0"/>
              <a:t>function</a:t>
            </a:r>
            <a:r>
              <a:rPr lang="en-US" b="1" i="1" dirty="0" smtClean="0">
                <a:solidFill>
                  <a:srgbClr val="FF0000"/>
                </a:solidFill>
              </a:rPr>
              <a:t>,</a:t>
            </a:r>
            <a:r>
              <a:rPr lang="en-US" i="1" dirty="0" smtClean="0"/>
              <a:t> </a:t>
            </a:r>
            <a:r>
              <a:rPr lang="en-US" i="1" dirty="0" err="1" smtClean="0"/>
              <a:t>initialVals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method</a:t>
            </a:r>
            <a:r>
              <a:rPr lang="en-US" b="1" dirty="0">
                <a:solidFill>
                  <a:srgbClr val="FF0000"/>
                </a:solidFill>
              </a:rPr>
              <a:t>="</a:t>
            </a:r>
            <a:r>
              <a:rPr lang="en-US" b="1" dirty="0" err="1">
                <a:solidFill>
                  <a:srgbClr val="FF0000"/>
                </a:solidFill>
              </a:rPr>
              <a:t>Nelder</a:t>
            </a:r>
            <a:r>
              <a:rPr lang="en-US" b="1" dirty="0">
                <a:solidFill>
                  <a:srgbClr val="FF0000"/>
                </a:solidFill>
              </a:rPr>
              <a:t>-Mead</a:t>
            </a:r>
            <a:r>
              <a:rPr lang="en-US" b="1" dirty="0" smtClean="0">
                <a:solidFill>
                  <a:srgbClr val="FF0000"/>
                </a:solidFill>
              </a:rPr>
              <a:t>", options</a:t>
            </a:r>
            <a:r>
              <a:rPr lang="en-US" b="1" dirty="0">
                <a:solidFill>
                  <a:srgbClr val="FF0000"/>
                </a:solidFill>
              </a:rPr>
              <a:t>={'</a:t>
            </a:r>
            <a:r>
              <a:rPr lang="en-US" b="1" dirty="0" err="1">
                <a:solidFill>
                  <a:srgbClr val="FF0000"/>
                </a:solidFill>
              </a:rPr>
              <a:t>disp</a:t>
            </a:r>
            <a:r>
              <a:rPr lang="en-US" b="1" dirty="0">
                <a:solidFill>
                  <a:srgbClr val="FF0000"/>
                </a:solidFill>
              </a:rPr>
              <a:t>': True</a:t>
            </a:r>
            <a:r>
              <a:rPr lang="en-US" b="1" dirty="0" smtClean="0">
                <a:solidFill>
                  <a:srgbClr val="FF0000"/>
                </a:solidFill>
              </a:rPr>
              <a:t>},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args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observedData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1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 = 2 * (</a:t>
            </a:r>
            <a:r>
              <a:rPr lang="en-US" i="1" dirty="0" err="1"/>
              <a:t>nll</a:t>
            </a:r>
            <a:r>
              <a:rPr lang="en-US" i="1" dirty="0"/>
              <a:t> null model </a:t>
            </a:r>
            <a:r>
              <a:rPr lang="en-US" i="1" dirty="0" smtClean="0"/>
              <a:t> - </a:t>
            </a:r>
            <a:r>
              <a:rPr lang="en-US" i="1" dirty="0" err="1" smtClean="0"/>
              <a:t>nll</a:t>
            </a:r>
            <a:r>
              <a:rPr lang="en-US" i="1" dirty="0" smtClean="0"/>
              <a:t> </a:t>
            </a:r>
            <a:r>
              <a:rPr lang="en-US" i="1" dirty="0" smtClean="0"/>
              <a:t>alternative model</a:t>
            </a:r>
            <a:r>
              <a:rPr lang="en-US" dirty="0" smtClean="0"/>
              <a:t>) 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 ~ X</a:t>
            </a:r>
            <a:r>
              <a:rPr lang="en-US" baseline="30000" dirty="0" smtClean="0"/>
              <a:t>2</a:t>
            </a:r>
            <a:r>
              <a:rPr lang="en-US" dirty="0" smtClean="0"/>
              <a:t>, </a:t>
            </a:r>
            <a:r>
              <a:rPr lang="en-US" dirty="0" err="1" smtClean="0"/>
              <a:t>df</a:t>
            </a:r>
            <a:r>
              <a:rPr lang="en-US" dirty="0" smtClean="0"/>
              <a:t>= </a:t>
            </a:r>
            <a:r>
              <a:rPr lang="en-US" i="1" dirty="0" smtClean="0"/>
              <a:t>difference in number of parameters between models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				</a:t>
            </a: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 probability of a “more extreme”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D if two models are equal</a:t>
            </a:r>
            <a:endParaRPr lang="en-US" i="1" dirty="0" smtClean="0"/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85" y="3323696"/>
            <a:ext cx="5047457" cy="336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from </a:t>
            </a:r>
            <a:r>
              <a:rPr lang="en-US" b="1" dirty="0" err="1">
                <a:solidFill>
                  <a:srgbClr val="FF0000"/>
                </a:solidFill>
              </a:rPr>
              <a:t>scipy.stats</a:t>
            </a:r>
            <a:r>
              <a:rPr lang="en-US" b="1" dirty="0">
                <a:solidFill>
                  <a:srgbClr val="FF0000"/>
                </a:solidFill>
              </a:rPr>
              <a:t> import chi2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</a:t>
            </a:r>
            <a:r>
              <a:rPr lang="en-US" b="1" dirty="0" smtClean="0"/>
              <a:t>1 - </a:t>
            </a:r>
            <a:r>
              <a:rPr lang="en-US" b="1" dirty="0" smtClean="0">
                <a:solidFill>
                  <a:srgbClr val="FF0000"/>
                </a:solidFill>
              </a:rPr>
              <a:t>chi2.cdf(x=</a:t>
            </a:r>
            <a:r>
              <a:rPr lang="en-US" b="1" dirty="0" smtClean="0"/>
              <a:t>2</a:t>
            </a:r>
            <a:r>
              <a:rPr lang="en-US" b="1" dirty="0" smtClean="0"/>
              <a:t>*(</a:t>
            </a:r>
            <a:r>
              <a:rPr lang="en-US" i="1" dirty="0" err="1" smtClean="0"/>
              <a:t>nllnull</a:t>
            </a:r>
            <a:r>
              <a:rPr lang="en-US" i="1" smtClean="0"/>
              <a:t> - nllalt</a:t>
            </a:r>
            <a:r>
              <a:rPr lang="en-US" b="1" smtClean="0"/>
              <a:t>)</a:t>
            </a:r>
            <a:r>
              <a:rPr lang="en-US" b="1" smtClean="0">
                <a:solidFill>
                  <a:srgbClr val="FF0000"/>
                </a:solidFill>
              </a:rPr>
              <a:t>,</a:t>
            </a:r>
            <a:r>
              <a:rPr lang="en-US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df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diffInNumParam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6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01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Pull out only control and treatment you are interested in</a:t>
            </a:r>
          </a:p>
          <a:p>
            <a:pPr marL="0" indent="0">
              <a:buNone/>
            </a:pPr>
            <a:r>
              <a:rPr lang="en-US" dirty="0" smtClean="0"/>
              <a:t>var1=</a:t>
            </a:r>
            <a:r>
              <a:rPr lang="en-US" dirty="0" err="1" smtClean="0"/>
              <a:t>dataframe.loc</a:t>
            </a:r>
            <a:r>
              <a:rPr lang="en-US" b="1" dirty="0" smtClean="0"/>
              <a:t>[</a:t>
            </a:r>
            <a:r>
              <a:rPr lang="en-US" dirty="0" smtClean="0"/>
              <a:t>dataframe.col1name</a:t>
            </a:r>
            <a:r>
              <a:rPr lang="en-US" b="1" dirty="0" smtClean="0">
                <a:solidFill>
                  <a:srgbClr val="FF0000"/>
                </a:solidFill>
              </a:rPr>
              <a:t>.isin(</a:t>
            </a:r>
            <a:r>
              <a:rPr lang="en-US" dirty="0" smtClean="0"/>
              <a:t>[</a:t>
            </a:r>
            <a:r>
              <a:rPr lang="en-US" i="1" dirty="0" smtClean="0"/>
              <a:t>list of </a:t>
            </a:r>
            <a:r>
              <a:rPr lang="en-US" i="1" dirty="0" err="1" smtClean="0"/>
              <a:t>vals</a:t>
            </a:r>
            <a:r>
              <a:rPr lang="en-US" i="1" dirty="0" smtClean="0"/>
              <a:t> in column</a:t>
            </a:r>
            <a:r>
              <a:rPr lang="en-US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,:</a:t>
            </a:r>
            <a:r>
              <a:rPr lang="en-US" b="1" dirty="0" smtClean="0"/>
              <a:t>]</a:t>
            </a:r>
          </a:p>
          <a:p>
            <a:endParaRPr lang="en-US" dirty="0" smtClean="0"/>
          </a:p>
          <a:p>
            <a:r>
              <a:rPr lang="en-US" dirty="0" smtClean="0"/>
              <a:t>Make new data frame with “group” column (your x = 0 or 1)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var2=</a:t>
            </a:r>
            <a:r>
              <a:rPr lang="en-US" dirty="0" err="1" smtClean="0"/>
              <a:t>pandas.DataFrame</a:t>
            </a:r>
            <a:r>
              <a:rPr lang="en-US" dirty="0"/>
              <a:t>({'y</a:t>
            </a:r>
            <a:r>
              <a:rPr lang="en-US" dirty="0" smtClean="0"/>
              <a:t>':var1.col2name,</a:t>
            </a:r>
            <a:r>
              <a:rPr lang="en-US" dirty="0"/>
              <a:t> </a:t>
            </a:r>
            <a:r>
              <a:rPr lang="en-US" dirty="0" smtClean="0"/>
              <a:t>’x':</a:t>
            </a:r>
            <a:r>
              <a:rPr lang="en-US" dirty="0"/>
              <a:t>0</a:t>
            </a:r>
            <a:r>
              <a:rPr lang="en-US" dirty="0" smtClean="0"/>
              <a:t>})</a:t>
            </a:r>
          </a:p>
          <a:p>
            <a:endParaRPr lang="en-US" dirty="0" smtClean="0"/>
          </a:p>
          <a:p>
            <a:r>
              <a:rPr lang="en-US" dirty="0" smtClean="0"/>
              <a:t>Designate “treatment” group as x = 1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var2.loc[var1.col1name==’name of treatment group', ’x']=1</a:t>
            </a:r>
          </a:p>
          <a:p>
            <a:endParaRPr lang="en-US" dirty="0"/>
          </a:p>
          <a:p>
            <a:r>
              <a:rPr lang="en-US" dirty="0" smtClean="0"/>
              <a:t>#What is “x” for the ”control” group??</a:t>
            </a:r>
          </a:p>
          <a:p>
            <a:pPr lvl="1"/>
            <a:r>
              <a:rPr lang="en-US" dirty="0" smtClean="0"/>
              <a:t>Still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8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Makes a list of numbers from 0 to max value - 1</a:t>
            </a:r>
          </a:p>
          <a:p>
            <a:pPr marL="0" indent="0">
              <a:buNone/>
            </a:pPr>
            <a:r>
              <a:rPr lang="en-US" dirty="0" err="1" smtClean="0"/>
              <a:t>numpy.arange</a:t>
            </a:r>
            <a:r>
              <a:rPr lang="en-US" i="1" dirty="0" smtClean="0"/>
              <a:t>(max value)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7543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Monday (10/30) @ 5:00pm</a:t>
            </a:r>
          </a:p>
          <a:p>
            <a:endParaRPr lang="en-US" dirty="0"/>
          </a:p>
          <a:p>
            <a:r>
              <a:rPr lang="en-US" dirty="0" smtClean="0"/>
              <a:t>Room TBA (look for email later today)</a:t>
            </a:r>
          </a:p>
          <a:p>
            <a:endParaRPr lang="en-US" dirty="0"/>
          </a:p>
          <a:p>
            <a:r>
              <a:rPr lang="en-US" dirty="0" smtClean="0"/>
              <a:t>Challenge #2 from Tutorial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3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Write custom functions in python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Implement maximum likelihood methods for several statistical models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962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Statistical model review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Pseudocode example (T-test)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Work through Exercise 9 in </a:t>
            </a:r>
            <a:r>
              <a:rPr lang="en-US" b="1" dirty="0" smtClean="0"/>
              <a:t>pairs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Fork </a:t>
            </a:r>
            <a:r>
              <a:rPr lang="en-US" dirty="0"/>
              <a:t>from </a:t>
            </a:r>
            <a:r>
              <a:rPr lang="en-US" dirty="0" err="1" smtClean="0"/>
              <a:t>mdoellma</a:t>
            </a:r>
            <a:r>
              <a:rPr lang="en-US" dirty="0" smtClean="0"/>
              <a:t>/Intro_Biocomp_ND_318_Tutorial9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019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Monday (10/30)</a:t>
            </a:r>
          </a:p>
          <a:p>
            <a:r>
              <a:rPr lang="en-US" dirty="0"/>
              <a:t> </a:t>
            </a:r>
            <a:r>
              <a:rPr lang="en-US" dirty="0" err="1" smtClean="0"/>
              <a:t>Gatenby</a:t>
            </a:r>
            <a:r>
              <a:rPr lang="en-US" dirty="0" smtClean="0"/>
              <a:t> </a:t>
            </a:r>
            <a:r>
              <a:rPr lang="en-US" dirty="0"/>
              <a:t>&amp; Vincent </a:t>
            </a:r>
            <a:r>
              <a:rPr lang="en-US" dirty="0" smtClean="0"/>
              <a:t>2003</a:t>
            </a:r>
          </a:p>
          <a:p>
            <a:pPr lvl="1"/>
            <a:r>
              <a:rPr lang="en-US" dirty="0" smtClean="0"/>
              <a:t>Posted on Sakai</a:t>
            </a:r>
          </a:p>
          <a:p>
            <a:pPr lvl="1"/>
            <a:r>
              <a:rPr lang="en-US" dirty="0" smtClean="0"/>
              <a:t>First 3.5 pages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p to, but not beyond, </a:t>
            </a:r>
            <a:r>
              <a:rPr lang="en-US" dirty="0"/>
              <a:t>the header "Cellular Heterogeneity and Evolution</a:t>
            </a:r>
            <a:r>
              <a:rPr lang="en-US" dirty="0" smtClean="0"/>
              <a:t>"</a:t>
            </a:r>
            <a:endParaRPr lang="en-US" dirty="0"/>
          </a:p>
          <a:p>
            <a:pPr lvl="1"/>
            <a:r>
              <a:rPr lang="en-US" dirty="0" smtClean="0"/>
              <a:t>Quiz </a:t>
            </a:r>
            <a:r>
              <a:rPr lang="en-US" dirty="0"/>
              <a:t>at the beginning of lecture!</a:t>
            </a:r>
          </a:p>
          <a:p>
            <a:endParaRPr lang="en-US" dirty="0" smtClean="0"/>
          </a:p>
          <a:p>
            <a:r>
              <a:rPr lang="en-US" dirty="0" smtClean="0"/>
              <a:t>Friday (11/3)</a:t>
            </a:r>
          </a:p>
          <a:p>
            <a:r>
              <a:rPr lang="en-US" dirty="0" smtClean="0"/>
              <a:t>Exercise </a:t>
            </a:r>
            <a:r>
              <a:rPr lang="en-US" dirty="0"/>
              <a:t>9</a:t>
            </a:r>
            <a:r>
              <a:rPr lang="en-US" dirty="0" smtClean="0"/>
              <a:t>: </a:t>
            </a:r>
            <a:r>
              <a:rPr lang="en-US" dirty="0"/>
              <a:t>Statistical modeling with </a:t>
            </a:r>
            <a:r>
              <a:rPr lang="en-US" dirty="0" smtClean="0"/>
              <a:t>maximum likelihood</a:t>
            </a:r>
            <a:endParaRPr lang="en-US" dirty="0"/>
          </a:p>
          <a:p>
            <a:pPr lvl="1"/>
            <a:r>
              <a:rPr lang="en-US" dirty="0" smtClean="0"/>
              <a:t>Work through the exercise together</a:t>
            </a:r>
          </a:p>
          <a:p>
            <a:pPr lvl="1"/>
            <a:r>
              <a:rPr lang="en-US" dirty="0" smtClean="0"/>
              <a:t>One member of each team submits a pull request</a:t>
            </a:r>
          </a:p>
          <a:p>
            <a:pPr lvl="1"/>
            <a:r>
              <a:rPr lang="en-US" dirty="0" smtClean="0"/>
              <a:t>Due by start of next tutorial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4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96"/>
          <a:stretch/>
        </p:blipFill>
        <p:spPr>
          <a:xfrm>
            <a:off x="607908" y="1690689"/>
            <a:ext cx="9182478" cy="4910620"/>
          </a:xfrm>
        </p:spPr>
      </p:pic>
    </p:spTree>
    <p:extLst>
      <p:ext uri="{BB962C8B-B14F-4D97-AF65-F5344CB8AC3E}">
        <p14:creationId xmlns:p14="http://schemas.microsoft.com/office/powerpoint/2010/main" val="64430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T-test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4"/>
          <a:stretch/>
        </p:blipFill>
        <p:spPr>
          <a:xfrm>
            <a:off x="838200" y="1485238"/>
            <a:ext cx="7627883" cy="4991269"/>
          </a:xfrm>
        </p:spPr>
      </p:pic>
    </p:spTree>
    <p:extLst>
      <p:ext uri="{BB962C8B-B14F-4D97-AF65-F5344CB8AC3E}">
        <p14:creationId xmlns:p14="http://schemas.microsoft.com/office/powerpoint/2010/main" val="95620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8" b="5726"/>
          <a:stretch/>
        </p:blipFill>
        <p:spPr>
          <a:xfrm>
            <a:off x="838199" y="1690688"/>
            <a:ext cx="7246437" cy="4725878"/>
          </a:xfrm>
        </p:spPr>
      </p:pic>
    </p:spTree>
    <p:extLst>
      <p:ext uri="{BB962C8B-B14F-4D97-AF65-F5344CB8AC3E}">
        <p14:creationId xmlns:p14="http://schemas.microsoft.com/office/powerpoint/2010/main" val="120497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two notations are equivalent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 = B</a:t>
            </a:r>
            <a:r>
              <a:rPr lang="en-US" baseline="-25000" dirty="0" smtClean="0"/>
              <a:t>0</a:t>
            </a:r>
            <a:r>
              <a:rPr lang="en-US" dirty="0" smtClean="0"/>
              <a:t> + B</a:t>
            </a:r>
            <a:r>
              <a:rPr lang="en-US" baseline="-25000" dirty="0"/>
              <a:t>1</a:t>
            </a:r>
            <a:r>
              <a:rPr lang="en-US" baseline="-25000" dirty="0" smtClean="0"/>
              <a:t> </a:t>
            </a:r>
            <a:r>
              <a:rPr lang="en-US" dirty="0" smtClean="0"/>
              <a:t>X + error, error ~ N(0,sigma)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 </a:t>
            </a:r>
            <a:r>
              <a:rPr lang="en-US" dirty="0" smtClean="0"/>
              <a:t>~N( </a:t>
            </a:r>
            <a:r>
              <a:rPr lang="en-US" dirty="0"/>
              <a:t>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1 </a:t>
            </a:r>
            <a:r>
              <a:rPr lang="en-US" dirty="0"/>
              <a:t>X </a:t>
            </a:r>
            <a:r>
              <a:rPr lang="en-US" dirty="0" smtClean="0"/>
              <a:t>, sigma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857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595</TotalTime>
  <Words>330</Words>
  <Application>Microsoft Macintosh PowerPoint</Application>
  <PresentationFormat>Widescreen</PresentationFormat>
  <Paragraphs>113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Contact Information</vt:lpstr>
      <vt:lpstr>Review Session</vt:lpstr>
      <vt:lpstr>Learning Outcomes</vt:lpstr>
      <vt:lpstr>Today’s Class</vt:lpstr>
      <vt:lpstr>For Next Week</vt:lpstr>
      <vt:lpstr>Linear regression model</vt:lpstr>
      <vt:lpstr>T-test model</vt:lpstr>
      <vt:lpstr>Null model</vt:lpstr>
      <vt:lpstr>Reminder</vt:lpstr>
      <vt:lpstr>Python custom functions</vt:lpstr>
      <vt:lpstr>Python function: Maximum likelihood</vt:lpstr>
      <vt:lpstr>Python function: Maximum likelihood</vt:lpstr>
      <vt:lpstr>Useful functions (from Wed. Lecture)</vt:lpstr>
      <vt:lpstr>Likelihood Ratio Test</vt:lpstr>
      <vt:lpstr>Likelihood Ratio Test</vt:lpstr>
      <vt:lpstr>Might need for #1</vt:lpstr>
      <vt:lpstr>Might need for #2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Meredith Doellman</dc:creator>
  <cp:lastModifiedBy>Meredith Doellman</cp:lastModifiedBy>
  <cp:revision>67</cp:revision>
  <dcterms:created xsi:type="dcterms:W3CDTF">2017-10-13T11:58:45Z</dcterms:created>
  <dcterms:modified xsi:type="dcterms:W3CDTF">2017-11-02T19:43:07Z</dcterms:modified>
</cp:coreProperties>
</file>

<file path=docProps/thumbnail.jpeg>
</file>